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3" r:id="rId4"/>
    <p:sldId id="280" r:id="rId5"/>
    <p:sldId id="284" r:id="rId6"/>
    <p:sldId id="282" r:id="rId7"/>
    <p:sldId id="272" r:id="rId8"/>
    <p:sldId id="281" r:id="rId9"/>
    <p:sldId id="278" r:id="rId10"/>
    <p:sldId id="274" r:id="rId11"/>
    <p:sldId id="276" r:id="rId12"/>
    <p:sldId id="283" r:id="rId13"/>
    <p:sldId id="269" r:id="rId14"/>
    <p:sldId id="273" r:id="rId15"/>
  </p:sldIdLst>
  <p:sldSz cx="18288000" cy="10287000"/>
  <p:notesSz cx="6858000" cy="9144000"/>
  <p:embeddedFontLst>
    <p:embeddedFont>
      <p:font typeface="Darker Grotesque" panose="020B0600000101010101" charset="-127"/>
      <p:regular r:id="rId16"/>
      <p:bold r:id="rId17"/>
    </p:embeddedFont>
    <p:embeddedFont>
      <p:font typeface="TDTD순고딕 Bold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  <p:embeddedFont>
      <p:font typeface="나눔고딕" panose="020D0604000000000000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8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sv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5201" y="2928397"/>
            <a:ext cx="115062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</a:pPr>
            <a:r>
              <a:rPr lang="ko-KR" altLang="en-US" sz="5400" spc="54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 이미지를 통한 레시피 추천 시스템</a:t>
            </a:r>
            <a:endParaRPr lang="en-US" sz="5400" spc="54" dirty="0">
              <a:solidFill>
                <a:srgbClr val="1C30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50842" y="4592825"/>
            <a:ext cx="48006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975"/>
              </a:lnSpc>
            </a:pPr>
            <a:r>
              <a:rPr lang="en-US" sz="2799" u="none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</a:t>
            </a:r>
            <a:r>
              <a:rPr lang="ko-KR" altLang="en-US" sz="2799" u="none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트레이닝 프로젝트 </a:t>
            </a:r>
            <a:r>
              <a:rPr lang="en-US" altLang="ko-KR" sz="2799" u="none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  <a:p>
            <a:pPr marL="0" lvl="0" indent="0" algn="r">
              <a:lnSpc>
                <a:spcPts val="3975"/>
              </a:lnSpc>
            </a:pPr>
            <a:r>
              <a:rPr lang="ko-KR" altLang="en-US" sz="2799" u="none" dirty="0" err="1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꿀갈비찜</a:t>
            </a:r>
            <a:endParaRPr lang="en-US" sz="2799" u="none" dirty="0">
              <a:solidFill>
                <a:srgbClr val="1C30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-63232" y="8207458"/>
            <a:ext cx="1834463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66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이해하기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규칙 기반의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  <a:p>
            <a:pPr marL="457200" lvl="0" indent="-457200">
              <a:lnSpc>
                <a:spcPct val="150017"/>
              </a:lnSpc>
              <a:buClr>
                <a:srgbClr val="1C3027"/>
              </a:buClr>
              <a:buSzPts val="2799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정확한 입력이 들어 왔을 때 응답을 재현하는 형태</a:t>
            </a: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활용한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구현 </a:t>
            </a:r>
          </a:p>
          <a:p>
            <a:pPr marL="457200" lvl="4" indent="-457200">
              <a:lnSpc>
                <a:spcPct val="150017"/>
              </a:lnSpc>
              <a:buClr>
                <a:srgbClr val="1C3027"/>
              </a:buClr>
              <a:buSzPts val="2799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질문을 이해하고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 의도 </a:t>
            </a:r>
            <a:r>
              <a:rPr lang="ko-KR" altLang="en-US" sz="2400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en-US" altLang="ko-KR" sz="2400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4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en-US" altLang="ko-KR" sz="2400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ex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검색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주문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장난치기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 </a:t>
            </a:r>
            <a:endParaRPr lang="ko-KR" altLang="en-US" sz="2400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17"/>
              </a:lnSpc>
              <a:buClr>
                <a:srgbClr val="1C3027"/>
              </a:buClr>
              <a:buSzPts val="2799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질문에서 필요한 응답을 찾는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응답이 필요한지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개체 인식 모델</a:t>
            </a: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질문에 들어오는 객체 판별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김치찌개 레시피 알려줘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소고기를 활용한 레시피 알려줘</a:t>
            </a: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  김치찌개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소고기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이용하고자 하는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 </a:t>
            </a:r>
          </a:p>
          <a:p>
            <a:pPr marL="514350" lvl="0" indent="-514350">
              <a:lnSpc>
                <a:spcPct val="150017"/>
              </a:lnSpc>
              <a:buClr>
                <a:srgbClr val="1C3027"/>
              </a:buClr>
              <a:buSzPts val="2799"/>
              <a:buFont typeface="Arial"/>
              <a:buAutoNum type="arabicPeriod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모형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CNN / RNN / LSTM</a:t>
            </a:r>
          </a:p>
          <a:p>
            <a:pPr marL="514350" lvl="0" indent="-514350">
              <a:lnSpc>
                <a:spcPct val="150017"/>
              </a:lnSpc>
              <a:buClr>
                <a:srgbClr val="1C3027"/>
              </a:buClr>
              <a:buSzPts val="2799"/>
              <a:buFont typeface="Arial"/>
              <a:buAutoNum type="arabicPeriod"/>
            </a:pPr>
            <a:r>
              <a:rPr lang="ko-KR" alt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심화 모형 </a:t>
            </a:r>
            <a:r>
              <a: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2400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Transformer</a:t>
            </a: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방법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자연어 처리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7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108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음식 이미지를 통한 음식 판별 시스템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-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딥러닝을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활용한 이미지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분류</a:t>
            </a: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514350" lvl="0" indent="-514350">
              <a:lnSpc>
                <a:spcPct val="150017"/>
              </a:lnSpc>
              <a:buClr>
                <a:srgbClr val="1C3027"/>
              </a:buClr>
              <a:buSzPts val="2799"/>
              <a:buFont typeface="Arial"/>
              <a:buAutoNum type="arabicPeriod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기법</a:t>
            </a: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971550" lvl="1" indent="-514350">
              <a:lnSpc>
                <a:spcPct val="150017"/>
              </a:lnSpc>
              <a:buClr>
                <a:srgbClr val="1C3027"/>
              </a:buClr>
              <a:buSzPts val="2799"/>
              <a:buFont typeface="Arial"/>
              <a:buChar char="•"/>
            </a:pP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KNN (K – Nearest Neighbor)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17"/>
              </a:lnSpc>
              <a:buClr>
                <a:srgbClr val="1C3027"/>
              </a:buClr>
              <a:buSzPts val="2799"/>
              <a:buFont typeface="Arial"/>
              <a:buChar char="•"/>
            </a:pP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CNN (Convolution Neural Network)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lvl="0" indent="-336613">
              <a:lnSpc>
                <a:spcPct val="150017"/>
              </a:lnSpc>
              <a:buClr>
                <a:schemeClr val="dk1"/>
              </a:buClr>
              <a:buSzPts val="2799"/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lvl="0">
              <a:lnSpc>
                <a:spcPct val="150017"/>
              </a:lnSpc>
              <a:buClr>
                <a:srgbClr val="1C3027"/>
              </a:buClr>
              <a:buSzPts val="2799"/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CNN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사전 학습 모형 적용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튜닝</a:t>
            </a:r>
          </a:p>
          <a:p>
            <a:pPr marL="971550" lvl="1" indent="-514350">
              <a:lnSpc>
                <a:spcPct val="149964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altLang="ko-KR" sz="28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LeNet</a:t>
            </a:r>
            <a:endParaRPr lang="ko-KR" altLang="en-US" sz="2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971550" lvl="1" indent="-514350">
              <a:lnSpc>
                <a:spcPct val="149964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altLang="ko-KR" sz="28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AlexNet</a:t>
            </a:r>
            <a:r>
              <a:rPr lang="ko-KR" altLang="en-US" sz="2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49964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altLang="ko-KR" sz="2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VGG16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49964"/>
              </a:lnSpc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altLang="ko-KR" sz="28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ResNet</a:t>
            </a:r>
            <a:r>
              <a:rPr lang="ko-KR" altLang="en-US" sz="28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등</a:t>
            </a: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3-2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방법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분류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7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4-2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399" y="241637"/>
            <a:ext cx="14478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 일정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028700" y="2127631"/>
            <a:ext cx="16230600" cy="2750856"/>
            <a:chOff x="1028700" y="2127631"/>
            <a:chExt cx="16230600" cy="3060886"/>
          </a:xfrm>
        </p:grpSpPr>
        <p:sp>
          <p:nvSpPr>
            <p:cNvPr id="10" name="AutoShape 3"/>
            <p:cNvSpPr/>
            <p:nvPr/>
          </p:nvSpPr>
          <p:spPr>
            <a:xfrm>
              <a:off x="1190625" y="2289556"/>
              <a:ext cx="16068675" cy="0"/>
            </a:xfrm>
            <a:prstGeom prst="line">
              <a:avLst/>
            </a:prstGeom>
            <a:ln w="19050" cap="rnd">
              <a:solidFill>
                <a:srgbClr val="1C3027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2" name="Group 6"/>
            <p:cNvGrpSpPr/>
            <p:nvPr/>
          </p:nvGrpSpPr>
          <p:grpSpPr>
            <a:xfrm>
              <a:off x="1028700" y="2127631"/>
              <a:ext cx="4612408" cy="323850"/>
              <a:chOff x="-84089373" y="0"/>
              <a:chExt cx="90439373" cy="6350000"/>
            </a:xfrm>
          </p:grpSpPr>
          <p:sp>
            <p:nvSpPr>
              <p:cNvPr id="13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C3027"/>
              </a:solidFill>
            </p:spPr>
          </p:sp>
          <p:sp>
            <p:nvSpPr>
              <p:cNvPr id="28" name="Freeform 7"/>
              <p:cNvSpPr/>
              <p:nvPr/>
            </p:nvSpPr>
            <p:spPr>
              <a:xfrm>
                <a:off x="-84089373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C3027"/>
              </a:solidFill>
            </p:spPr>
          </p:sp>
        </p:grpSp>
        <p:grpSp>
          <p:nvGrpSpPr>
            <p:cNvPr id="15" name="Group 8"/>
            <p:cNvGrpSpPr/>
            <p:nvPr/>
          </p:nvGrpSpPr>
          <p:grpSpPr>
            <a:xfrm>
              <a:off x="9605817" y="2127631"/>
              <a:ext cx="323850" cy="323850"/>
              <a:chOff x="0" y="0"/>
              <a:chExt cx="6350000" cy="6350000"/>
            </a:xfrm>
          </p:grpSpPr>
          <p:sp>
            <p:nvSpPr>
              <p:cNvPr id="16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C3027"/>
              </a:solidFill>
            </p:spPr>
          </p:sp>
        </p:grpSp>
        <p:grpSp>
          <p:nvGrpSpPr>
            <p:cNvPr id="17" name="Group 10"/>
            <p:cNvGrpSpPr/>
            <p:nvPr/>
          </p:nvGrpSpPr>
          <p:grpSpPr>
            <a:xfrm>
              <a:off x="13894375" y="2127631"/>
              <a:ext cx="323850" cy="323850"/>
              <a:chOff x="0" y="0"/>
              <a:chExt cx="6350000" cy="6350000"/>
            </a:xfrm>
          </p:grpSpPr>
          <p:sp>
            <p:nvSpPr>
              <p:cNvPr id="18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C3027"/>
              </a:solidFill>
            </p:spPr>
          </p:sp>
        </p:grpSp>
        <p:sp>
          <p:nvSpPr>
            <p:cNvPr id="20" name="TextBox 13"/>
            <p:cNvSpPr txBox="1"/>
            <p:nvPr/>
          </p:nvSpPr>
          <p:spPr>
            <a:xfrm>
              <a:off x="1028700" y="2854971"/>
              <a:ext cx="3364925" cy="513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27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05/20 ~ 24</a:t>
              </a: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1028700" y="3533274"/>
              <a:ext cx="3364925" cy="1241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1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주차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 algn="l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데이터 전처리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 algn="l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기본 모델 연습</a:t>
              </a:r>
              <a:endParaRPr lang="en-US" sz="2000" spc="102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5317258" y="2854971"/>
              <a:ext cx="3586214" cy="481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27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05/25 ~ 05/31</a:t>
              </a:r>
            </a:p>
          </p:txBody>
        </p:sp>
        <p:sp>
          <p:nvSpPr>
            <p:cNvPr id="23" name="TextBox 16"/>
            <p:cNvSpPr txBox="1"/>
            <p:nvPr/>
          </p:nvSpPr>
          <p:spPr>
            <a:xfrm>
              <a:off x="5317258" y="3533274"/>
              <a:ext cx="3364925" cy="1241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2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주차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사전 학습 모델 적용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사전 학습 모델 </a:t>
              </a: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Tuning</a:t>
              </a:r>
            </a:p>
          </p:txBody>
        </p:sp>
        <p:sp>
          <p:nvSpPr>
            <p:cNvPr id="24" name="TextBox 17"/>
            <p:cNvSpPr txBox="1"/>
            <p:nvPr/>
          </p:nvSpPr>
          <p:spPr>
            <a:xfrm>
              <a:off x="9605817" y="2854971"/>
              <a:ext cx="3760084" cy="481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27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05/31 ~ 06/07</a:t>
              </a:r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9605817" y="3533274"/>
              <a:ext cx="3364925" cy="1241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3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주차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모델 평가 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모델 재구성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13894375" y="2854971"/>
              <a:ext cx="3364925" cy="481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27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06/07 ~ 06/14</a:t>
              </a:r>
            </a:p>
          </p:txBody>
        </p:sp>
        <p:sp>
          <p:nvSpPr>
            <p:cNvPr id="27" name="TextBox 20"/>
            <p:cNvSpPr txBox="1"/>
            <p:nvPr/>
          </p:nvSpPr>
          <p:spPr>
            <a:xfrm>
              <a:off x="13894375" y="3533274"/>
              <a:ext cx="3364925" cy="1655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4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주차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모델 구축 완료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시스템 </a:t>
              </a: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/ 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웹 구현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  <a:p>
              <a:pPr marL="342900" indent="-342900">
                <a:lnSpc>
                  <a:spcPts val="2940"/>
                </a:lnSpc>
                <a:buFontTx/>
                <a:buChar char="-"/>
              </a:pPr>
              <a:r>
                <a:rPr lang="en-US" altLang="ko-KR" sz="2000" spc="102" dirty="0">
                  <a:solidFill>
                    <a:srgbClr val="000000"/>
                  </a:solidFill>
                  <a:latin typeface="+mn-ea"/>
                </a:rPr>
                <a:t>06/14 </a:t>
              </a:r>
              <a:r>
                <a:rPr lang="ko-KR" altLang="en-US" sz="2000" spc="102" dirty="0">
                  <a:solidFill>
                    <a:srgbClr val="000000"/>
                  </a:solidFill>
                  <a:latin typeface="+mn-ea"/>
                </a:rPr>
                <a:t>최종 발표</a:t>
              </a:r>
              <a:endParaRPr lang="en-US" altLang="ko-KR" sz="2000" spc="102" dirty="0">
                <a:solidFill>
                  <a:srgbClr val="000000"/>
                </a:solidFill>
                <a:latin typeface="+mn-ea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059497"/>
              </p:ext>
            </p:extLst>
          </p:nvPr>
        </p:nvGraphicFramePr>
        <p:xfrm>
          <a:off x="571246" y="5372099"/>
          <a:ext cx="15964156" cy="44195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2831">
                  <a:extLst>
                    <a:ext uri="{9D8B030D-6E8A-4147-A177-3AD203B41FA5}">
                      <a16:colId xmlns:a16="http://schemas.microsoft.com/office/drawing/2014/main" val="3936280157"/>
                    </a:ext>
                  </a:extLst>
                </a:gridCol>
                <a:gridCol w="3192831">
                  <a:extLst>
                    <a:ext uri="{9D8B030D-6E8A-4147-A177-3AD203B41FA5}">
                      <a16:colId xmlns:a16="http://schemas.microsoft.com/office/drawing/2014/main" val="1864756253"/>
                    </a:ext>
                  </a:extLst>
                </a:gridCol>
                <a:gridCol w="3192831">
                  <a:extLst>
                    <a:ext uri="{9D8B030D-6E8A-4147-A177-3AD203B41FA5}">
                      <a16:colId xmlns:a16="http://schemas.microsoft.com/office/drawing/2014/main" val="2549502542"/>
                    </a:ext>
                  </a:extLst>
                </a:gridCol>
                <a:gridCol w="3192831">
                  <a:extLst>
                    <a:ext uri="{9D8B030D-6E8A-4147-A177-3AD203B41FA5}">
                      <a16:colId xmlns:a16="http://schemas.microsoft.com/office/drawing/2014/main" val="779024425"/>
                    </a:ext>
                  </a:extLst>
                </a:gridCol>
                <a:gridCol w="3192832">
                  <a:extLst>
                    <a:ext uri="{9D8B030D-6E8A-4147-A177-3AD203B41FA5}">
                      <a16:colId xmlns:a16="http://schemas.microsoft.com/office/drawing/2014/main" val="2016490833"/>
                    </a:ext>
                  </a:extLst>
                </a:gridCol>
              </a:tblGrid>
              <a:tr h="6313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801148"/>
                  </a:ext>
                </a:extLst>
              </a:tr>
              <a:tr h="1894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자연어 부분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레시피 추천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모델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구축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(CNN, RNN, LSTM)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학습 모델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(Transformer)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시스템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평가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재구성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추천 시스템 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완성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구현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발표 준비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902323"/>
                  </a:ext>
                </a:extLst>
              </a:tr>
              <a:tr h="1894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 부분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 검색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 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전처리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연습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모델 연습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(KNN, CNN)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CNN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사전 학습 모델 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LeNet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AlexNet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VGG16 /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ResNet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평가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재구성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238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24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5937" y="4462462"/>
            <a:ext cx="1409422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9"/>
              </a:lnSpc>
              <a:spcBef>
                <a:spcPct val="0"/>
              </a:spcBef>
            </a:pPr>
            <a:r>
              <a:rPr lang="en-US" sz="8699" spc="347">
                <a:solidFill>
                  <a:srgbClr val="1C3027"/>
                </a:solidFill>
                <a:latin typeface="TDTD순고딕 Bold"/>
                <a:ea typeface="TDTD순고딕 Bold"/>
              </a:rPr>
              <a:t>감사합니다.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0"/>
            <a:ext cx="0" cy="3613679"/>
          </a:xfrm>
          <a:prstGeom prst="line">
            <a:avLst/>
          </a:prstGeom>
          <a:ln w="38100" cap="flat">
            <a:solidFill>
              <a:srgbClr val="1C302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정보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자연어 데이터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레시피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A72EC01-386D-E1C5-3A33-65BFE0A4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626739"/>
            <a:ext cx="3765788" cy="154896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B885DC-06AE-D07A-81D3-15447A2289FE}"/>
              </a:ext>
            </a:extLst>
          </p:cNvPr>
          <p:cNvSpPr/>
          <p:nvPr/>
        </p:nvSpPr>
        <p:spPr>
          <a:xfrm>
            <a:off x="3987142" y="4214942"/>
            <a:ext cx="233124" cy="284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0">
            <a:extLst>
              <a:ext uri="{FF2B5EF4-FFF2-40B4-BE49-F238E27FC236}">
                <a16:creationId xmlns:a16="http://schemas.microsoft.com/office/drawing/2014/main" id="{46DCC1EC-E03E-58FE-BAFA-71A091A9D4C1}"/>
              </a:ext>
            </a:extLst>
          </p:cNvPr>
          <p:cNvSpPr/>
          <p:nvPr/>
        </p:nvSpPr>
        <p:spPr>
          <a:xfrm>
            <a:off x="4002039" y="6429902"/>
            <a:ext cx="233124" cy="284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A9172B-CE6F-8092-8DD6-27441FE4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966" y="3626739"/>
            <a:ext cx="2272365" cy="15193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3934E8-3A6F-849B-FF7E-FA423659C3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8934" r="5905" b="5430"/>
          <a:stretch/>
        </p:blipFill>
        <p:spPr>
          <a:xfrm>
            <a:off x="997417" y="6534581"/>
            <a:ext cx="2272366" cy="2320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6561DB-6205-ED3A-83E8-81BF7E63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1" y="5964818"/>
            <a:ext cx="5486400" cy="10601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BDB676-9164-56A8-7E8F-CE40F922A7D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161" t="-1162" b="1"/>
          <a:stretch/>
        </p:blipFill>
        <p:spPr>
          <a:xfrm>
            <a:off x="11353800" y="2171700"/>
            <a:ext cx="2952699" cy="35948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00AD2B-1AE2-D778-2121-6002E1812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2800" y="6959623"/>
            <a:ext cx="2021353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697320" y="3743684"/>
            <a:ext cx="3388048" cy="4755011"/>
            <a:chOff x="1697320" y="3842569"/>
            <a:chExt cx="3388048" cy="4755011"/>
          </a:xfrm>
        </p:grpSpPr>
        <p:grpSp>
          <p:nvGrpSpPr>
            <p:cNvPr id="3" name="Group 3"/>
            <p:cNvGrpSpPr/>
            <p:nvPr/>
          </p:nvGrpSpPr>
          <p:grpSpPr>
            <a:xfrm>
              <a:off x="1697320" y="3842569"/>
              <a:ext cx="3388048" cy="4755011"/>
              <a:chOff x="0" y="0"/>
              <a:chExt cx="3133810" cy="43981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33810" cy="4398197"/>
              </a:xfrm>
              <a:custGeom>
                <a:avLst/>
                <a:gdLst/>
                <a:ahLst/>
                <a:cxnLst/>
                <a:rect l="l" t="t" r="r" b="b"/>
                <a:pathLst>
                  <a:path w="3133810" h="4398197">
                    <a:moveTo>
                      <a:pt x="3009350" y="4398196"/>
                    </a:moveTo>
                    <a:lnTo>
                      <a:pt x="124460" y="4398196"/>
                    </a:lnTo>
                    <a:cubicBezTo>
                      <a:pt x="55880" y="4398196"/>
                      <a:pt x="0" y="4342316"/>
                      <a:pt x="0" y="42737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4273736"/>
                    </a:lnTo>
                    <a:cubicBezTo>
                      <a:pt x="3133810" y="4342316"/>
                      <a:pt x="3077930" y="4398197"/>
                      <a:pt x="3009350" y="439819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998507" y="4107783"/>
              <a:ext cx="2756013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ko-KR" altLang="en-US" sz="2800" spc="125" dirty="0">
                  <a:solidFill>
                    <a:srgbClr val="1C302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개요</a:t>
              </a:r>
              <a:endParaRPr lang="en-US" sz="2800" spc="125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6887" y="4888718"/>
              <a:ext cx="2657633" cy="792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개요</a:t>
              </a:r>
              <a:endPara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96887" y="1425918"/>
            <a:ext cx="140942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ko-KR" altLang="en-US" sz="8000" spc="80" dirty="0">
                <a:solidFill>
                  <a:srgbClr val="1C3027"/>
                </a:solidFill>
                <a:ea typeface="TDTD순고딕 Bold"/>
              </a:rPr>
              <a:t>발표 순서</a:t>
            </a:r>
            <a:endParaRPr lang="en-US" sz="8000" spc="80" dirty="0">
              <a:solidFill>
                <a:srgbClr val="1C3027"/>
              </a:solidFill>
              <a:ea typeface="TDTD순고딕 Bold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805147" y="3743684"/>
            <a:ext cx="3388048" cy="4755011"/>
            <a:chOff x="1697320" y="3842569"/>
            <a:chExt cx="3388048" cy="4755011"/>
          </a:xfrm>
        </p:grpSpPr>
        <p:grpSp>
          <p:nvGrpSpPr>
            <p:cNvPr id="22" name="Group 3"/>
            <p:cNvGrpSpPr/>
            <p:nvPr/>
          </p:nvGrpSpPr>
          <p:grpSpPr>
            <a:xfrm>
              <a:off x="1697320" y="3842569"/>
              <a:ext cx="3388048" cy="4755011"/>
              <a:chOff x="0" y="0"/>
              <a:chExt cx="3133810" cy="4398196"/>
            </a:xfrm>
          </p:grpSpPr>
          <p:sp>
            <p:nvSpPr>
              <p:cNvPr id="25" name="Freeform 4"/>
              <p:cNvSpPr/>
              <p:nvPr/>
            </p:nvSpPr>
            <p:spPr>
              <a:xfrm>
                <a:off x="0" y="0"/>
                <a:ext cx="3133810" cy="4398197"/>
              </a:xfrm>
              <a:custGeom>
                <a:avLst/>
                <a:gdLst/>
                <a:ahLst/>
                <a:cxnLst/>
                <a:rect l="l" t="t" r="r" b="b"/>
                <a:pathLst>
                  <a:path w="3133810" h="4398197">
                    <a:moveTo>
                      <a:pt x="3009350" y="4398196"/>
                    </a:moveTo>
                    <a:lnTo>
                      <a:pt x="124460" y="4398196"/>
                    </a:lnTo>
                    <a:cubicBezTo>
                      <a:pt x="55880" y="4398196"/>
                      <a:pt x="0" y="4342316"/>
                      <a:pt x="0" y="42737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4273736"/>
                    </a:lnTo>
                    <a:cubicBezTo>
                      <a:pt x="3133810" y="4342316"/>
                      <a:pt x="3077930" y="4398197"/>
                      <a:pt x="3009350" y="439819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</p:sp>
        </p:grpSp>
        <p:sp>
          <p:nvSpPr>
            <p:cNvPr id="23" name="TextBox 5"/>
            <p:cNvSpPr txBox="1"/>
            <p:nvPr/>
          </p:nvSpPr>
          <p:spPr>
            <a:xfrm>
              <a:off x="1998507" y="4107783"/>
              <a:ext cx="2756013" cy="432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ko-KR" altLang="en-US" sz="2800" spc="125" dirty="0">
                  <a:solidFill>
                    <a:srgbClr val="1C302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설명</a:t>
              </a:r>
              <a:endParaRPr lang="en-US" sz="2800" spc="125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2096887" y="4888718"/>
              <a:ext cx="265763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출처</a:t>
              </a:r>
              <a:endPara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상세</a:t>
              </a:r>
              <a:endParaRPr 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912974" y="3743684"/>
            <a:ext cx="3388048" cy="4755011"/>
            <a:chOff x="1697320" y="3842569"/>
            <a:chExt cx="3388048" cy="4755011"/>
          </a:xfrm>
        </p:grpSpPr>
        <p:grpSp>
          <p:nvGrpSpPr>
            <p:cNvPr id="27" name="Group 3"/>
            <p:cNvGrpSpPr/>
            <p:nvPr/>
          </p:nvGrpSpPr>
          <p:grpSpPr>
            <a:xfrm>
              <a:off x="1697320" y="3842569"/>
              <a:ext cx="3388048" cy="4755011"/>
              <a:chOff x="0" y="0"/>
              <a:chExt cx="3133810" cy="4398196"/>
            </a:xfrm>
          </p:grpSpPr>
          <p:sp>
            <p:nvSpPr>
              <p:cNvPr id="30" name="Freeform 4"/>
              <p:cNvSpPr/>
              <p:nvPr/>
            </p:nvSpPr>
            <p:spPr>
              <a:xfrm>
                <a:off x="0" y="0"/>
                <a:ext cx="3133810" cy="4398197"/>
              </a:xfrm>
              <a:custGeom>
                <a:avLst/>
                <a:gdLst/>
                <a:ahLst/>
                <a:cxnLst/>
                <a:rect l="l" t="t" r="r" b="b"/>
                <a:pathLst>
                  <a:path w="3133810" h="4398197">
                    <a:moveTo>
                      <a:pt x="3009350" y="4398196"/>
                    </a:moveTo>
                    <a:lnTo>
                      <a:pt x="124460" y="4398196"/>
                    </a:lnTo>
                    <a:cubicBezTo>
                      <a:pt x="55880" y="4398196"/>
                      <a:pt x="0" y="4342316"/>
                      <a:pt x="0" y="42737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4273736"/>
                    </a:lnTo>
                    <a:cubicBezTo>
                      <a:pt x="3133810" y="4342316"/>
                      <a:pt x="3077930" y="4398197"/>
                      <a:pt x="3009350" y="439819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</p:sp>
        </p:grpSp>
        <p:sp>
          <p:nvSpPr>
            <p:cNvPr id="28" name="TextBox 5"/>
            <p:cNvSpPr txBox="1"/>
            <p:nvPr/>
          </p:nvSpPr>
          <p:spPr>
            <a:xfrm>
              <a:off x="1998507" y="4107783"/>
              <a:ext cx="2756013" cy="432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ko-KR" altLang="en-US" sz="2800" spc="125" dirty="0">
                  <a:solidFill>
                    <a:srgbClr val="1C302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모델 구축 방법</a:t>
              </a:r>
              <a:endParaRPr lang="en-US" sz="2800" spc="125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TextBox 6"/>
            <p:cNvSpPr txBox="1"/>
            <p:nvPr/>
          </p:nvSpPr>
          <p:spPr>
            <a:xfrm>
              <a:off x="2096887" y="4888718"/>
              <a:ext cx="265763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자연어 처리</a:t>
              </a:r>
              <a:endParaRPr lang="en-US" altLang="ko-KR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이미지 처리</a:t>
              </a:r>
              <a:endParaRPr lang="en-US" sz="24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020800" y="3743684"/>
            <a:ext cx="3388048" cy="4755011"/>
            <a:chOff x="1697320" y="3842569"/>
            <a:chExt cx="3388048" cy="4755011"/>
          </a:xfrm>
        </p:grpSpPr>
        <p:grpSp>
          <p:nvGrpSpPr>
            <p:cNvPr id="32" name="Group 3"/>
            <p:cNvGrpSpPr/>
            <p:nvPr/>
          </p:nvGrpSpPr>
          <p:grpSpPr>
            <a:xfrm>
              <a:off x="1697320" y="3842569"/>
              <a:ext cx="3388048" cy="4755011"/>
              <a:chOff x="0" y="0"/>
              <a:chExt cx="3133810" cy="4398196"/>
            </a:xfrm>
          </p:grpSpPr>
          <p:sp>
            <p:nvSpPr>
              <p:cNvPr id="35" name="Freeform 4"/>
              <p:cNvSpPr/>
              <p:nvPr/>
            </p:nvSpPr>
            <p:spPr>
              <a:xfrm>
                <a:off x="0" y="0"/>
                <a:ext cx="3133810" cy="4398197"/>
              </a:xfrm>
              <a:custGeom>
                <a:avLst/>
                <a:gdLst/>
                <a:ahLst/>
                <a:cxnLst/>
                <a:rect l="l" t="t" r="r" b="b"/>
                <a:pathLst>
                  <a:path w="3133810" h="4398197">
                    <a:moveTo>
                      <a:pt x="3009350" y="4398196"/>
                    </a:moveTo>
                    <a:lnTo>
                      <a:pt x="124460" y="4398196"/>
                    </a:lnTo>
                    <a:cubicBezTo>
                      <a:pt x="55880" y="4398196"/>
                      <a:pt x="0" y="4342316"/>
                      <a:pt x="0" y="427373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09350" y="0"/>
                    </a:lnTo>
                    <a:cubicBezTo>
                      <a:pt x="3077930" y="0"/>
                      <a:pt x="3133810" y="55880"/>
                      <a:pt x="3133810" y="124460"/>
                    </a:cubicBezTo>
                    <a:lnTo>
                      <a:pt x="3133810" y="4273736"/>
                    </a:lnTo>
                    <a:cubicBezTo>
                      <a:pt x="3133810" y="4342316"/>
                      <a:pt x="3077930" y="4398197"/>
                      <a:pt x="3009350" y="4398197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</p:sp>
        </p:grpSp>
        <p:sp>
          <p:nvSpPr>
            <p:cNvPr id="33" name="TextBox 5"/>
            <p:cNvSpPr txBox="1"/>
            <p:nvPr/>
          </p:nvSpPr>
          <p:spPr>
            <a:xfrm>
              <a:off x="1998507" y="4107783"/>
              <a:ext cx="2756013" cy="432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ko-KR" altLang="en-US" sz="2800" spc="125" dirty="0">
                  <a:solidFill>
                    <a:srgbClr val="1C3027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수행</a:t>
              </a:r>
              <a:endParaRPr lang="en-US" sz="2800" spc="125" dirty="0">
                <a:solidFill>
                  <a:srgbClr val="1C30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6"/>
            <p:cNvSpPr txBox="1"/>
            <p:nvPr/>
          </p:nvSpPr>
          <p:spPr>
            <a:xfrm>
              <a:off x="2096887" y="4888718"/>
              <a:ext cx="2657633" cy="381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315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2400" dirty="0" smtClean="0">
                  <a:solidFill>
                    <a:srgbClr val="1C3027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678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교육훈련 마지막 프로젝트 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앞선 프로젝트에서 사용하지 않은 이미지 처리 기술 적용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수업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통해 배운 다양한 딥러닝 모델 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하나의 분야에 국한하지 않고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배운 모든 기술을 접목하여 하나의 완성 모델을 완성 하고자 함</a:t>
            </a: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처리 기술을 활용한 레시피 분류 및 데이터 베이스 구현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취향을 반영한 추천시스템 구현 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2 .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Vision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기술을 활용하여 이미지 분류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검색 기능 구현</a:t>
            </a: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41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통한 요리 방법 안내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촬영한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보유한 이미지를 통해 어떤 음식인지 판별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판별한 정보를 바탕으로 요리 방법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등 안내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텍스트를 통한 요리방법 안내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보유한 음식 재료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음식에 대한 정보를 입력하게 하고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활용함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입력된 정보를 바탕으로 사용자의 취향에 맞는 요리 방법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재료 등 안내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9700" indent="0">
              <a:lnSpc>
                <a:spcPct val="150000"/>
              </a:lnSpc>
              <a:spcBef>
                <a:spcPts val="600"/>
              </a:spcBef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9700">
              <a:lnSpc>
                <a:spcPct val="150000"/>
              </a:lnSpc>
              <a:spcBef>
                <a:spcPts val="600"/>
              </a:spcBef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통해서 어떤 음식인지 판별하고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139700">
              <a:lnSpc>
                <a:spcPct val="150000"/>
              </a:lnSpc>
              <a:spcBef>
                <a:spcPts val="600"/>
              </a:spcBef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연관된 요리의 레시피를 사용자의 취향에 맞게 추천 해주는 시스템 구축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9700" indent="0">
              <a:lnSpc>
                <a:spcPct val="150000"/>
              </a:lnSpc>
              <a:spcBef>
                <a:spcPts val="600"/>
              </a:spcBef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447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</a:t>
            </a:r>
            <a:r>
              <a:rPr lang="en-US" altLang="ko-KR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음식 레시피 안내 시스템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32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18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이미지 입력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음식 인지 판별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처리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판별된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음식명을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레시피 안내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규칙기반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형태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보유한 음식 재료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원하는 음식에 대한 정보 입력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안내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규칙기반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챗봇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활용한 레시피 추천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기능 구현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취향에 따른 세부 항목 추가</a:t>
            </a: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갈비찜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치즈 갈비찜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 err="1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소갈비찜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돼지 갈비찜 등</a:t>
            </a: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 재료 사진 판별</a:t>
            </a: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냉장고에 있는 재료들 사진 찍어서 해당하는 입력 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재료 판별하고</a:t>
            </a:r>
            <a:r>
              <a:rPr lang="en-US" altLang="ko-KR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추천</a:t>
            </a: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799" dirty="0" smtClean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거대 모델 적용</a:t>
            </a:r>
            <a:endParaRPr lang="en-US" altLang="ko-KR" sz="2799" dirty="0" smtClean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9700" indent="0">
              <a:lnSpc>
                <a:spcPct val="150000"/>
              </a:lnSpc>
              <a:spcBef>
                <a:spcPts val="600"/>
              </a:spcBef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1-3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447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ko-KR" altLang="en-US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계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획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자연어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의도 분류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Google Shape;473;p39">
            <a:extLst>
              <a:ext uri="{FF2B5EF4-FFF2-40B4-BE49-F238E27FC236}">
                <a16:creationId xmlns:a16="http://schemas.microsoft.com/office/drawing/2014/main" id="{1F7B0D8F-D88D-AE70-A4D2-EB2BCA13F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840056"/>
              </p:ext>
            </p:extLst>
          </p:nvPr>
        </p:nvGraphicFramePr>
        <p:xfrm>
          <a:off x="1080000" y="2160000"/>
          <a:ext cx="15455400" cy="70983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19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0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1625">
                  <a:extLst>
                    <a:ext uri="{9D8B030D-6E8A-4147-A177-3AD203B41FA5}">
                      <a16:colId xmlns:a16="http://schemas.microsoft.com/office/drawing/2014/main" val="2046747129"/>
                    </a:ext>
                  </a:extLst>
                </a:gridCol>
                <a:gridCol w="515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3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출 처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데이터 이름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URL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요 약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42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일상대화 말뭉치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4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https://www.korean.go.kr/</a:t>
                      </a:r>
                      <a:endParaRPr lang="en" sz="24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15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개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~ 16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개 주제를 대상으로 한 일상대화 말뭉치</a:t>
                      </a:r>
                      <a:endParaRPr lang="en-US" altLang="ko-KR" sz="18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기간 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: 2020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년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 ~ 2022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년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(9984 * 1)</a:t>
                      </a:r>
                      <a:endParaRPr lang="en-US" altLang="ko-KR" sz="18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2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대화 맥락 추론 말뭉치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5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가지 유형별 메신저 대화 말뭉치</a:t>
                      </a:r>
                      <a:endParaRPr lang="en-US" altLang="ko-KR" sz="18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기간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: 2023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년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(924029 * 4)</a:t>
                      </a:r>
                      <a:endParaRPr lang="en-US" altLang="ko-KR" sz="18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68948"/>
                  </a:ext>
                </a:extLst>
              </a:tr>
              <a:tr h="1178324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lt1"/>
                        </a:solidFill>
                        <a:latin typeface="+mn-lt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메신저 말뭉치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chemeClr val="bg1"/>
                        </a:solidFill>
                        <a:latin typeface="+mn-lt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2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명 이상의 대화 참여자의 메신저 대화</a:t>
                      </a:r>
                      <a:endParaRPr lang="en-US" altLang="ko-KR" sz="18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(691535 * 14)</a:t>
                      </a:r>
                      <a:endParaRPr lang="en-US" altLang="ko-KR" sz="18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56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온라인</a:t>
                      </a: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구어체 말뭉치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)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https://www.aihub.or.kr/</a:t>
                      </a:r>
                      <a:endParaRPr lang="en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온라인 플랫폼 구어체 말뭉치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(1004 * 3)</a:t>
                      </a:r>
                      <a:endParaRPr lang="en-US" altLang="ko-KR" sz="18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298648"/>
                  </a:ext>
                </a:extLst>
              </a:tr>
              <a:tr h="11055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질의 응답 데이터</a:t>
                      </a:r>
                      <a:endParaRPr sz="2799" kern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https://kin.naver.com/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레시피</a:t>
                      </a: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음식과 관련된 질문과 답변</a:t>
                      </a:r>
                      <a:endParaRPr lang="en-US" altLang="ko-KR" sz="1800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(5201 * 2)</a:t>
                      </a:r>
                      <a:endParaRPr lang="en-US" altLang="ko-KR" sz="1800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F16EB6ED-1A1E-5B4E-07C0-F428CABD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434" y="4838048"/>
            <a:ext cx="919964" cy="2749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76007A-7D76-A093-8B14-E39D1041B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695" y="7452731"/>
            <a:ext cx="359441" cy="33829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F14371D-28D1-A044-8F92-C0A5893CA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336" y="8693728"/>
            <a:ext cx="874526" cy="1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0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자연어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레시피</a:t>
            </a:r>
            <a:r>
              <a:rPr lang="en-US" altLang="ko-KR" sz="6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6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크롤링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oogle Shape;473;p39">
            <a:extLst>
              <a:ext uri="{FF2B5EF4-FFF2-40B4-BE49-F238E27FC236}">
                <a16:creationId xmlns:a16="http://schemas.microsoft.com/office/drawing/2014/main" id="{1F7B0D8F-D88D-AE70-A4D2-EB2BCA13F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79409"/>
              </p:ext>
            </p:extLst>
          </p:nvPr>
        </p:nvGraphicFramePr>
        <p:xfrm>
          <a:off x="1080000" y="2160000"/>
          <a:ext cx="15392399" cy="76901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76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937">
                  <a:extLst>
                    <a:ext uri="{9D8B030D-6E8A-4147-A177-3AD203B41FA5}">
                      <a16:colId xmlns:a16="http://schemas.microsoft.com/office/drawing/2014/main" val="2046747129"/>
                    </a:ext>
                  </a:extLst>
                </a:gridCol>
                <a:gridCol w="48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77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출 처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데이터 이름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URL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요 약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만개의 레시피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https://m.10000recipe.com</a:t>
                      </a:r>
                      <a:endParaRPr lang="en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인분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</a:t>
                      </a:r>
                      <a:endParaRPr lang="en-US" altLang="ko-KR" sz="2799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(100 * 4)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68575" marB="6857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한식진흥원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https://www.hansik.or.kr/board/re/list/323?menuSn=193</a:t>
                      </a:r>
                      <a:endParaRPr lang="en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인분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Tip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(198 * 5)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6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 err="1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이밥차</a:t>
                      </a:r>
                      <a:endParaRPr sz="2799" kern="12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https://2bob.co.kr/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인분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해시태그</a:t>
                      </a:r>
                      <a:endParaRPr lang="en-US" altLang="ko-KR" sz="2799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(320 * 5) 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8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82cook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https://www.82cook.com/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Tip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(848 * 4)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11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한국한의학연구원 </a:t>
                      </a: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웰빙푸드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 레시피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https://www.bigdata-forest.kr/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 외</a:t>
                      </a:r>
                      <a:endParaRPr lang="en-US" altLang="ko-KR" sz="2799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  100 * 10   )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73153"/>
                  </a:ext>
                </a:extLst>
              </a:tr>
              <a:tr h="9118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조리식품의 레시피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DB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91425" marR="91425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799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https://www.foodsafetykorea.go.kr/main.do</a:t>
                      </a:r>
                      <a:endParaRPr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799" kern="12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음식명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재료</a:t>
                      </a: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, </a:t>
                      </a:r>
                      <a:r>
                        <a:rPr lang="ko-KR" altLang="en-US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조리순서 외</a:t>
                      </a:r>
                      <a:endParaRPr lang="en-US" altLang="ko-KR" sz="2799" kern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Darker Grotesque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799" kern="12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sym typeface="Darker Grotesque"/>
                        </a:rPr>
                        <a:t>(1124 * 55)</a:t>
                      </a:r>
                      <a:endParaRPr lang="en-US" altLang="ko-KR" sz="2799" kern="1200" dirty="0">
                        <a:solidFill>
                          <a:srgbClr val="1C3027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  <a:sym typeface="Darker Grotesque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59982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E2F6AF84-FB88-9F79-62BA-3C0395588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636" y="7344136"/>
            <a:ext cx="1216080" cy="421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BC13FF-D2B4-D7E6-72AD-A553323CD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248" y="3680127"/>
            <a:ext cx="1482272" cy="54189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03F2BB-A6A3-C236-06E6-6BAD41E2D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636" y="4853317"/>
            <a:ext cx="1146251" cy="6550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07AAD2-09F9-0DBF-023F-7B2273C19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636" y="6096265"/>
            <a:ext cx="1127497" cy="6697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A856971-72D3-8A34-0CEC-A764735A8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752" y="9410700"/>
            <a:ext cx="1927464" cy="2428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F12A7F-296B-057B-4461-B2361651A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418" y="8095992"/>
            <a:ext cx="1033084" cy="5418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49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레시피 정보 </a:t>
            </a:r>
            <a:r>
              <a:rPr lang="ko-KR" altLang="en-US" sz="2799" dirty="0" err="1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2-1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자연어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레시피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2887053-834F-2183-A7CD-FF79A979BB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28" y="6601068"/>
            <a:ext cx="14400000" cy="28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AE17E0-A876-030A-E2EA-DD36B6FEE0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1600" y="3543300"/>
            <a:ext cx="144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4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228600" y="0"/>
            <a:ext cx="1817736" cy="1624926"/>
          </a:xfrm>
          <a:custGeom>
            <a:avLst/>
            <a:gdLst/>
            <a:ahLst/>
            <a:cxnLst/>
            <a:rect l="l" t="t" r="r" b="b"/>
            <a:pathLst>
              <a:path w="1817736" h="1624926">
                <a:moveTo>
                  <a:pt x="0" y="0"/>
                </a:moveTo>
                <a:lnTo>
                  <a:pt x="1817735" y="0"/>
                </a:lnTo>
                <a:lnTo>
                  <a:pt x="1817735" y="1624926"/>
                </a:lnTo>
                <a:lnTo>
                  <a:pt x="0" y="1624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665" t="-38477" r="-3661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5400" y="2476500"/>
            <a:ext cx="15163800" cy="75691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Ai-Hub –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 이미지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음식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2000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https://www.aihub.or.kr/aihubdata/data/view.do?currMenu=&amp;topMenu=&amp;aihubDataSe=data&amp;dataSetSn=79)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 음식 150종(종별 약 1천 장)의 데이터를 구축한 이미지 데이터 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150 * 1,000 = 150,000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799" dirty="0">
                <a:solidFill>
                  <a:srgbClr val="1C302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갈비찜</a:t>
            </a: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sz="2799" dirty="0">
              <a:solidFill>
                <a:srgbClr val="1C302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246" y="385545"/>
            <a:ext cx="1074687" cy="52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2-2</a:t>
            </a:r>
            <a:endParaRPr lang="en-US" sz="3399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241637"/>
            <a:ext cx="1394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</a:t>
            </a:r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133600" y="1485900"/>
            <a:ext cx="14401800" cy="0"/>
          </a:xfrm>
          <a:prstGeom prst="line">
            <a:avLst/>
          </a:prstGeom>
          <a:ln w="76200">
            <a:solidFill>
              <a:srgbClr val="968F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27" y="6438900"/>
            <a:ext cx="2520000" cy="25200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18" y="6438900"/>
            <a:ext cx="2520000" cy="2520000"/>
          </a:xfrm>
          <a:prstGeom prst="rect">
            <a:avLst/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436" y="6438900"/>
            <a:ext cx="2520000" cy="252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9" y="6438900"/>
            <a:ext cx="2520000" cy="25200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4389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6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822</Words>
  <Application>Microsoft Office PowerPoint</Application>
  <PresentationFormat>사용자 지정</PresentationFormat>
  <Paragraphs>210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Darker Grotesque</vt:lpstr>
      <vt:lpstr>TDTD순고딕 Bold</vt:lpstr>
      <vt:lpstr>맑은 고딕</vt:lpstr>
      <vt:lpstr>나눔고딕 ExtraBold</vt:lpstr>
      <vt:lpstr>Arial</vt:lpstr>
      <vt:lpstr>나눔고딕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종이 재질의 심플한 면접 포트폴리오 프레젠테이션</dc:title>
  <dc:creator>tjoeun</dc:creator>
  <cp:lastModifiedBy>tjoeun</cp:lastModifiedBy>
  <cp:revision>76</cp:revision>
  <dcterms:created xsi:type="dcterms:W3CDTF">2006-08-16T00:00:00Z</dcterms:created>
  <dcterms:modified xsi:type="dcterms:W3CDTF">2024-05-21T00:39:37Z</dcterms:modified>
  <dc:identifier>DAGFcuwRKsA</dc:identifier>
</cp:coreProperties>
</file>